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8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2CBC811-08F3-44DA-AB1C-4936E1A802E1}" type="datetimeFigureOut">
              <a:rPr lang="el-GR" smtClean="0"/>
              <a:pPr/>
              <a:t>24/2/2022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AD3AAB6-1E4A-48D2-86BB-1C6E72D830B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81000" y="0"/>
            <a:ext cx="8763000" cy="1975104"/>
          </a:xfrm>
        </p:spPr>
        <p:txBody>
          <a:bodyPr/>
          <a:lstStyle/>
          <a:p>
            <a:pPr algn="ctr"/>
            <a:r>
              <a:rPr lang="el-GR" dirty="0" smtClean="0"/>
              <a:t>ΑΥΤΟΝΟΙΜΟΙ ΠΡΑΚΤΟΡΕΣ ΗΜΜΥ189  </a:t>
            </a:r>
            <a:r>
              <a:rPr lang="el-GR" dirty="0" err="1" smtClean="0"/>
              <a:t>Εργασια</a:t>
            </a:r>
            <a:r>
              <a:rPr lang="el-GR" dirty="0" smtClean="0"/>
              <a:t> </a:t>
            </a:r>
            <a:r>
              <a:rPr lang="el-GR" dirty="0" err="1" smtClean="0"/>
              <a:t>εξαμηνου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8763000" cy="4267200"/>
          </a:xfrm>
        </p:spPr>
        <p:txBody>
          <a:bodyPr>
            <a:normAutofit/>
          </a:bodyPr>
          <a:lstStyle/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err="1" smtClean="0"/>
              <a:t>MsPacman</a:t>
            </a:r>
            <a:r>
              <a:rPr lang="en-US" sz="1600" dirty="0" smtClean="0"/>
              <a:t> Agent  </a:t>
            </a:r>
            <a:r>
              <a:rPr lang="el-GR" sz="1600" dirty="0" smtClean="0"/>
              <a:t>με </a:t>
            </a:r>
            <a:r>
              <a:rPr lang="en-US" sz="1600" dirty="0" smtClean="0"/>
              <a:t>Q-learning	                 	</a:t>
            </a:r>
            <a:r>
              <a:rPr lang="el-GR" sz="1600" dirty="0" smtClean="0"/>
              <a:t>  		     Λεοντής Παναγιώτης 2018030099</a:t>
            </a:r>
            <a:endParaRPr lang="en-US" sz="1600" dirty="0" smtClean="0"/>
          </a:p>
          <a:p>
            <a:endParaRPr lang="en-US" sz="1600" dirty="0" smtClean="0"/>
          </a:p>
          <a:p>
            <a:endParaRPr lang="en-US" sz="1400" dirty="0" smtClean="0"/>
          </a:p>
          <a:p>
            <a:endParaRPr lang="en-US" sz="1600" dirty="0" smtClean="0"/>
          </a:p>
          <a:p>
            <a:endParaRPr lang="el-GR" sz="1400" dirty="0"/>
          </a:p>
        </p:txBody>
      </p:sp>
      <p:sp>
        <p:nvSpPr>
          <p:cNvPr id="14340" name="AutoShape 4" descr="Pac man Φωτογραφίες Αρχείου, Royalty Free Pac man Εικόνες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4342" name="AutoShape 6" descr="Pac man Φωτογραφίες Αρχείου, Royalty Free Pac man Εικόνες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4344" name="AutoShape 8" descr="Pac man Φωτογραφίες Αρχείου, Royalty Free Pac man Εικόνες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4346" name="AutoShape 10" descr="Pac man Φωτογραφίες Αρχείου, Royalty Free Pac man Εικόνες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4350" name="AutoShape 14" descr="Pac man Φωτογραφίες Αρχείου, Royalty Free Pac man Εικόνες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4352" name="Picture 16" descr="Pac-Man and Priority: A Backlog Story | by John Clopton | Serious Scrum |  Med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371600"/>
            <a:ext cx="4876800" cy="1838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914400"/>
          </a:xfrm>
        </p:spPr>
        <p:txBody>
          <a:bodyPr/>
          <a:lstStyle/>
          <a:p>
            <a:r>
              <a:rPr lang="el-GR" dirty="0" smtClean="0"/>
              <a:t>Περιγραφή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1143000"/>
            <a:ext cx="8305800" cy="5212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1600" dirty="0" smtClean="0"/>
              <a:t>Το παιχνίδι αποτελείται από τον βασικό πράκτορα-παίχτη και τους 4 αντιπάλους-φαντάσματα οι οποίοι κινούνται σε μία πίστα λαβύρινθο.  Ο παίχτης έχει 3 διαθέσιμες ζωές.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r>
              <a:rPr lang="el-GR" sz="1600" dirty="0" smtClean="0"/>
              <a:t>Κίνηση: 4 βασικές κινήσεις </a:t>
            </a:r>
            <a:r>
              <a:rPr lang="en-US" sz="1600" dirty="0" smtClean="0"/>
              <a:t>Up, Down, Right, Left</a:t>
            </a:r>
            <a:endParaRPr lang="el-GR" sz="1600" dirty="0" smtClean="0"/>
          </a:p>
          <a:p>
            <a:r>
              <a:rPr lang="el-GR" sz="1600" dirty="0" smtClean="0"/>
              <a:t>Σκοπός: Η κατανάλωση όλων των </a:t>
            </a:r>
            <a:r>
              <a:rPr lang="en-US" sz="1600" dirty="0" smtClean="0"/>
              <a:t>pills </a:t>
            </a:r>
            <a:r>
              <a:rPr lang="el-GR" sz="1600" dirty="0" smtClean="0"/>
              <a:t>και </a:t>
            </a:r>
            <a:r>
              <a:rPr lang="en-US" sz="1600" dirty="0" err="1" smtClean="0"/>
              <a:t>superpills</a:t>
            </a:r>
            <a:r>
              <a:rPr lang="el-GR" sz="1600" dirty="0" smtClean="0"/>
              <a:t> και η συγκέντρωση υψηλής βαθμολογίας. </a:t>
            </a:r>
            <a:r>
              <a:rPr lang="en-US" sz="1600" dirty="0" smtClean="0"/>
              <a:t> </a:t>
            </a:r>
            <a:r>
              <a:rPr lang="el-GR" sz="1600" dirty="0" smtClean="0"/>
              <a:t>Τα </a:t>
            </a:r>
            <a:r>
              <a:rPr lang="en-US" sz="1600" dirty="0" smtClean="0"/>
              <a:t>pills </a:t>
            </a:r>
            <a:r>
              <a:rPr lang="el-GR" sz="1600" dirty="0" smtClean="0"/>
              <a:t>δίνουν 10 πόντους ενώ τα </a:t>
            </a:r>
            <a:r>
              <a:rPr lang="en-US" sz="1600" dirty="0" err="1" smtClean="0"/>
              <a:t>superpills</a:t>
            </a:r>
            <a:r>
              <a:rPr lang="en-US" sz="1600" dirty="0" smtClean="0"/>
              <a:t> 50.</a:t>
            </a:r>
            <a:endParaRPr lang="el-GR" sz="1600" dirty="0" smtClean="0"/>
          </a:p>
          <a:p>
            <a:r>
              <a:rPr lang="en-US" sz="1600" dirty="0" err="1" smtClean="0"/>
              <a:t>Superpills</a:t>
            </a:r>
            <a:r>
              <a:rPr lang="en-US" sz="1600" dirty="0" smtClean="0"/>
              <a:t>: </a:t>
            </a:r>
            <a:r>
              <a:rPr lang="el-GR" sz="1600" dirty="0" smtClean="0"/>
              <a:t>Αλλάζουν την κατάσταση του παιχνιδιού όταν καταναλωθούν και</a:t>
            </a:r>
            <a:r>
              <a:rPr lang="en-US" sz="1600" dirty="0" smtClean="0"/>
              <a:t> </a:t>
            </a:r>
            <a:r>
              <a:rPr lang="el-GR" sz="1600" dirty="0" smtClean="0"/>
              <a:t>ο παίκτης μπορεί να εξοντώσει αντιπάλους.</a:t>
            </a:r>
            <a:endParaRPr lang="en-US" sz="1600" dirty="0" smtClean="0"/>
          </a:p>
          <a:p>
            <a:r>
              <a:rPr lang="el-GR" sz="1600" dirty="0" smtClean="0"/>
              <a:t>Δεν γίνεται χειρισμός από το χρήστη αλλά ο </a:t>
            </a:r>
            <a:r>
              <a:rPr lang="en-US" sz="1600" dirty="0" err="1" smtClean="0"/>
              <a:t>Pacman</a:t>
            </a:r>
            <a:r>
              <a:rPr lang="en-US" sz="1600" dirty="0" smtClean="0"/>
              <a:t> </a:t>
            </a:r>
            <a:r>
              <a:rPr lang="el-GR" sz="1600" dirty="0" smtClean="0"/>
              <a:t>κινείται βάσει της αυτόνομης συμπεριφοράς που σχεδιάζεται.</a:t>
            </a:r>
            <a:endParaRPr lang="el-GR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OpenAI</a:t>
            </a:r>
            <a:r>
              <a:rPr lang="en-US" dirty="0" smtClean="0"/>
              <a:t> Gym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1524000"/>
            <a:ext cx="8458200" cy="4831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1600" dirty="0" smtClean="0"/>
              <a:t>Μας επιτρέπει να λάβουμε τις παρακάτω παραμέτρους έπειτα από κάποιο </a:t>
            </a:r>
            <a:r>
              <a:rPr lang="en-US" sz="1600" dirty="0" smtClean="0"/>
              <a:t>action </a:t>
            </a:r>
            <a:r>
              <a:rPr lang="el-GR" sz="1600" dirty="0" smtClean="0"/>
              <a:t>του πράκτορα</a:t>
            </a:r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Observation</a:t>
            </a:r>
            <a:r>
              <a:rPr lang="el-GR" sz="1600" dirty="0" smtClean="0"/>
              <a:t>: Επιστρέφει το </a:t>
            </a:r>
            <a:r>
              <a:rPr lang="en-US" sz="1600" dirty="0" smtClean="0"/>
              <a:t>board </a:t>
            </a:r>
            <a:r>
              <a:rPr lang="el-GR" sz="1600" dirty="0" smtClean="0"/>
              <a:t>που προκύπτει</a:t>
            </a:r>
            <a:endParaRPr lang="en-US" sz="1600" dirty="0" smtClean="0"/>
          </a:p>
          <a:p>
            <a:r>
              <a:rPr lang="en-US" sz="1600" dirty="0" smtClean="0"/>
              <a:t>Reward</a:t>
            </a:r>
            <a:r>
              <a:rPr lang="el-GR" sz="1600" dirty="0" smtClean="0"/>
              <a:t>: Επιστρέφει το κέρδος που ανακτήθηκε κατά την κίνηση</a:t>
            </a:r>
            <a:endParaRPr lang="en-US" sz="1600" dirty="0" smtClean="0"/>
          </a:p>
          <a:p>
            <a:r>
              <a:rPr lang="en-US" sz="1600" dirty="0" smtClean="0"/>
              <a:t>Done</a:t>
            </a:r>
            <a:r>
              <a:rPr lang="el-GR" sz="1600" dirty="0" smtClean="0"/>
              <a:t>: </a:t>
            </a:r>
            <a:r>
              <a:rPr lang="en-US" sz="1600" dirty="0" smtClean="0"/>
              <a:t>Flagship </a:t>
            </a:r>
            <a:r>
              <a:rPr lang="el-GR" sz="1600" dirty="0" smtClean="0"/>
              <a:t>για </a:t>
            </a:r>
            <a:r>
              <a:rPr lang="en-US" sz="1600" dirty="0" smtClean="0"/>
              <a:t>game over</a:t>
            </a:r>
          </a:p>
          <a:p>
            <a:r>
              <a:rPr lang="en-US" sz="1600" dirty="0" smtClean="0"/>
              <a:t>Info: </a:t>
            </a:r>
            <a:r>
              <a:rPr lang="el-GR" sz="1600" dirty="0" smtClean="0"/>
              <a:t>Επιστρέφει πόσες ζωές έχει στη διάθεσή του ο πράκτορας.</a:t>
            </a:r>
          </a:p>
          <a:p>
            <a:endParaRPr lang="el-GR" sz="1600" dirty="0" smtClean="0"/>
          </a:p>
          <a:p>
            <a:endParaRPr lang="el-GR" sz="1600" dirty="0"/>
          </a:p>
        </p:txBody>
      </p:sp>
      <p:pic>
        <p:nvPicPr>
          <p:cNvPr id="4" name="3 - Εικόνα"/>
          <p:cNvPicPr/>
          <p:nvPr/>
        </p:nvPicPr>
        <p:blipFill>
          <a:blip r:embed="rId2"/>
          <a:srcRect t="18009" b="7109"/>
          <a:stretch>
            <a:fillRect/>
          </a:stretch>
        </p:blipFill>
        <p:spPr bwMode="auto">
          <a:xfrm>
            <a:off x="3352800" y="4343400"/>
            <a:ext cx="260032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Q-learning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1783560"/>
            <a:ext cx="84582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1600" dirty="0" smtClean="0"/>
              <a:t>Έγινε χρήση του αλγορίθμου για να δοθεί στο πράκτορα η λειτουργία της ενισχυτικής μάθησης. Είναι γνωστό ότι είναι χρήσιμος σε προβλήματα στα οποία η αλλαγές και τα </a:t>
            </a:r>
            <a:r>
              <a:rPr lang="el-GR" sz="1600" dirty="0" err="1" smtClean="0"/>
              <a:t>rewards</a:t>
            </a:r>
            <a:r>
              <a:rPr lang="el-GR" sz="1600" dirty="0" smtClean="0"/>
              <a:t> έχουν στοχαστική συμπεριφορά.  </a:t>
            </a:r>
          </a:p>
          <a:p>
            <a:pPr>
              <a:buNone/>
            </a:pPr>
            <a:r>
              <a:rPr lang="el-GR" sz="1600" dirty="0" smtClean="0"/>
              <a:t>Πίνακας </a:t>
            </a:r>
            <a:r>
              <a:rPr lang="en-US" sz="1600" dirty="0" smtClean="0"/>
              <a:t>Q:</a:t>
            </a:r>
          </a:p>
          <a:p>
            <a:r>
              <a:rPr lang="el-GR" sz="1600" dirty="0" smtClean="0"/>
              <a:t>Καταστάσεις παιχνιδιού</a:t>
            </a:r>
          </a:p>
          <a:p>
            <a:r>
              <a:rPr lang="el-GR" sz="1600" dirty="0" smtClean="0"/>
              <a:t>Επιτρεπόμενες κινήσεις</a:t>
            </a:r>
          </a:p>
          <a:p>
            <a:pPr>
              <a:buNone/>
            </a:pPr>
            <a:endParaRPr lang="el-GR" sz="1600" dirty="0" smtClean="0"/>
          </a:p>
          <a:p>
            <a:pPr>
              <a:buNone/>
            </a:pPr>
            <a:r>
              <a:rPr lang="el-GR" sz="1600" dirty="0" smtClean="0"/>
              <a:t>Ανανεώνεται με βάση τον παρακάτω τύπο:</a:t>
            </a:r>
          </a:p>
          <a:p>
            <a:pPr>
              <a:buNone/>
            </a:pPr>
            <a:endParaRPr lang="el-GR" sz="1600" dirty="0"/>
          </a:p>
        </p:txBody>
      </p:sp>
      <p:pic>
        <p:nvPicPr>
          <p:cNvPr id="4" name="3 - Εικόνα"/>
          <p:cNvPicPr/>
          <p:nvPr/>
        </p:nvPicPr>
        <p:blipFill>
          <a:blip r:embed="rId2"/>
          <a:srcRect t="10185" r="2841"/>
          <a:stretch>
            <a:fillRect/>
          </a:stretch>
        </p:blipFill>
        <p:spPr bwMode="auto">
          <a:xfrm>
            <a:off x="2057400" y="4572000"/>
            <a:ext cx="5124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Αποτελέσματα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1447800"/>
            <a:ext cx="8458200" cy="490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1600" dirty="0" smtClean="0"/>
              <a:t>Εκτυπώνεται το </a:t>
            </a:r>
            <a:r>
              <a:rPr lang="en-US" sz="1600" dirty="0" smtClean="0"/>
              <a:t>reward </a:t>
            </a:r>
            <a:r>
              <a:rPr lang="el-GR" sz="1600" dirty="0" smtClean="0"/>
              <a:t>και το ποσοστό όπου επιλέγεται μία κίνηση από τον πίνακα </a:t>
            </a:r>
            <a:r>
              <a:rPr lang="en-US" sz="1600" dirty="0" smtClean="0"/>
              <a:t>Q </a:t>
            </a:r>
            <a:r>
              <a:rPr lang="el-GR" sz="1600" dirty="0" smtClean="0"/>
              <a:t>για κάθε επεισόδιο</a:t>
            </a:r>
            <a:r>
              <a:rPr lang="en-US" sz="1600" dirty="0" smtClean="0"/>
              <a:t>.</a:t>
            </a:r>
            <a:r>
              <a:rPr lang="el-GR" sz="1600" dirty="0" smtClean="0"/>
              <a:t> Για θέμα διευκόλυνσης, αυτά ομαδοποιήθηκαν σε 20-δες  και εκτυπώθηκε ο μέσος όρος. Αναφορικά, παρατίθεται το αποτέλεσμα των πρώτων 60 επεισοδίων</a:t>
            </a:r>
            <a:r>
              <a:rPr lang="en-US" sz="1600" dirty="0" smtClean="0"/>
              <a:t>. </a:t>
            </a:r>
            <a:r>
              <a:rPr lang="el-GR" sz="1600" dirty="0" smtClean="0"/>
              <a:t>Παρατηρείται η αύξηση του μέσου όρου </a:t>
            </a:r>
            <a:r>
              <a:rPr lang="en-US" sz="1600" dirty="0" smtClean="0"/>
              <a:t>reward.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l-GR" sz="1600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1" y="2895601"/>
            <a:ext cx="3039486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2819400"/>
            <a:ext cx="2971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4724400"/>
            <a:ext cx="3429000" cy="2145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2514600"/>
            <a:ext cx="7772400" cy="914400"/>
          </a:xfrm>
        </p:spPr>
        <p:txBody>
          <a:bodyPr/>
          <a:lstStyle/>
          <a:p>
            <a:pPr algn="ctr"/>
            <a:r>
              <a:rPr lang="el-GR" dirty="0" smtClean="0"/>
              <a:t>Ευχαριστώ για το χρόνο σας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78</TotalTime>
  <Words>261</Words>
  <Application>Microsoft Office PowerPoint</Application>
  <PresentationFormat>Προβολή στην οθόνη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Μετρό</vt:lpstr>
      <vt:lpstr>ΑΥΤΟΝΟΙΜΟΙ ΠΡΑΚΤΟΡΕΣ ΗΜΜΥ189  Εργασια εξαμηνου</vt:lpstr>
      <vt:lpstr>Περιγραφή</vt:lpstr>
      <vt:lpstr>OpenAI Gym</vt:lpstr>
      <vt:lpstr>Q-learning</vt:lpstr>
      <vt:lpstr>Αποτελέσματα</vt:lpstr>
      <vt:lpstr>Ευχαριστώ για το χρόνο σας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Panos</dc:creator>
  <cp:lastModifiedBy>Panos</cp:lastModifiedBy>
  <cp:revision>29</cp:revision>
  <dcterms:created xsi:type="dcterms:W3CDTF">2022-02-23T21:28:58Z</dcterms:created>
  <dcterms:modified xsi:type="dcterms:W3CDTF">2022-02-24T13:59:55Z</dcterms:modified>
</cp:coreProperties>
</file>